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24"/>
  </p:notesMasterIdLst>
  <p:sldIdLst>
    <p:sldId id="256" r:id="rId2"/>
    <p:sldId id="263" r:id="rId3"/>
    <p:sldId id="274" r:id="rId4"/>
    <p:sldId id="264" r:id="rId5"/>
    <p:sldId id="276" r:id="rId6"/>
    <p:sldId id="275" r:id="rId7"/>
    <p:sldId id="257" r:id="rId8"/>
    <p:sldId id="277" r:id="rId9"/>
    <p:sldId id="260" r:id="rId10"/>
    <p:sldId id="258" r:id="rId11"/>
    <p:sldId id="267" r:id="rId12"/>
    <p:sldId id="279" r:id="rId13"/>
    <p:sldId id="280" r:id="rId14"/>
    <p:sldId id="286" r:id="rId15"/>
    <p:sldId id="281" r:id="rId16"/>
    <p:sldId id="265" r:id="rId17"/>
    <p:sldId id="266" r:id="rId18"/>
    <p:sldId id="284" r:id="rId19"/>
    <p:sldId id="282" r:id="rId20"/>
    <p:sldId id="268" r:id="rId21"/>
    <p:sldId id="287" r:id="rId22"/>
    <p:sldId id="273" r:id="rId23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79" autoAdjust="0"/>
    <p:restoredTop sz="94660"/>
  </p:normalViewPr>
  <p:slideViewPr>
    <p:cSldViewPr snapToGrid="0">
      <p:cViewPr varScale="1">
        <p:scale>
          <a:sx n="74" d="100"/>
          <a:sy n="74" d="100"/>
        </p:scale>
        <p:origin x="11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3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AF05D4-5D3C-4C23-A634-8B08097D8AAE}" type="datetimeFigureOut">
              <a:rPr kumimoji="1" lang="ja-JP" altLang="en-US" smtClean="0"/>
              <a:t>2019/5/29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BFB51B-7FDC-4E06-889B-510E54A56A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0416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FB51B-7FDC-4E06-889B-510E54A56A3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8292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FB51B-7FDC-4E06-889B-510E54A56A3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9096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//3:30//</a:t>
            </a:r>
          </a:p>
          <a:p>
            <a:r>
              <a:rPr kumimoji="1" lang="ja-JP" altLang="en-US" dirty="0" smtClean="0"/>
              <a:t>水素生成量計測装置において、このように水素タンク外圧センサをセンサ</a:t>
            </a:r>
            <a:r>
              <a:rPr kumimoji="1" lang="en-US" altLang="ja-JP" dirty="0" smtClean="0"/>
              <a:t>1</a:t>
            </a:r>
            <a:r>
              <a:rPr kumimoji="1" lang="ja-JP" altLang="en-US" dirty="0" err="1" smtClean="0"/>
              <a:t>、</a:t>
            </a:r>
            <a:r>
              <a:rPr kumimoji="1" lang="ja-JP" altLang="en-US" dirty="0" smtClean="0"/>
              <a:t>内圧センサをセンサ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個のセンサを用います。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C68456-D77B-4DBB-8799-547E4319A2A9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5" name="ヘッダー プレースホルダー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6591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F4CAD-9240-458A-ACA7-FE58B470C480}" type="datetime1">
              <a:rPr kumimoji="1" lang="ja-JP" altLang="en-US" smtClean="0"/>
              <a:t>2019/5/29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063D2-9C86-4455-8E73-AF252622E0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7457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AA621-F9FD-43E2-810A-4D78351E4693}" type="datetime1">
              <a:rPr kumimoji="1" lang="ja-JP" altLang="en-US" smtClean="0"/>
              <a:t>2019/5/29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063D2-9C86-4455-8E73-AF252622E0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8977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D2C-60C1-4FF7-BFE9-88B3EF129853}" type="datetime1">
              <a:rPr kumimoji="1" lang="ja-JP" altLang="en-US" smtClean="0"/>
              <a:t>2019/5/29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063D2-9C86-4455-8E73-AF252622E07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921016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B65AA-A93F-4B2E-964C-FB57E5629FCA}" type="datetime1">
              <a:rPr kumimoji="1" lang="ja-JP" altLang="en-US" smtClean="0"/>
              <a:t>2019/5/29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063D2-9C86-4455-8E73-AF252622E0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60393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1F49-FE36-418E-BCAE-C3CD28E81B82}" type="datetime1">
              <a:rPr kumimoji="1" lang="ja-JP" altLang="en-US" smtClean="0"/>
              <a:t>2019/5/29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063D2-9C86-4455-8E73-AF252622E07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02505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C951E-4063-4C04-A453-CDCE46C4D808}" type="datetime1">
              <a:rPr kumimoji="1" lang="ja-JP" altLang="en-US" smtClean="0"/>
              <a:t>2019/5/29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063D2-9C86-4455-8E73-AF252622E0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61038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53FC5-DD18-4197-8532-1AF58A226066}" type="datetime1">
              <a:rPr kumimoji="1" lang="ja-JP" altLang="en-US" smtClean="0"/>
              <a:t>2019/5/29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063D2-9C86-4455-8E73-AF252622E0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647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62625-F0C7-4318-B6CE-DEBECEE40868}" type="datetime1">
              <a:rPr kumimoji="1" lang="ja-JP" altLang="en-US" smtClean="0"/>
              <a:t>2019/5/29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063D2-9C86-4455-8E73-AF252622E0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7809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999" y="182562"/>
            <a:ext cx="6347713" cy="1320800"/>
          </a:xfrm>
        </p:spPr>
        <p:txBody>
          <a:bodyPr/>
          <a:lstStyle/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4E11A-50C0-45F4-B956-30FA99074CEC}" type="datetime1">
              <a:rPr kumimoji="1" lang="ja-JP" altLang="en-US" smtClean="0"/>
              <a:t>2019/5/29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31362" y="0"/>
            <a:ext cx="51263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3E063D2-9C86-4455-8E73-AF252622E07C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731980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88E61-0FC9-4211-AFFE-B8DB2915B1A3}" type="datetime1">
              <a:rPr kumimoji="1" lang="ja-JP" altLang="en-US" smtClean="0"/>
              <a:t>2019/5/29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063D2-9C86-4455-8E73-AF252622E0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1155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01160-C8CC-46BE-B6B8-D9EF8F95CB53}" type="datetime1">
              <a:rPr kumimoji="1" lang="ja-JP" altLang="en-US" smtClean="0"/>
              <a:t>2019/5/29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063D2-9C86-4455-8E73-AF252622E0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7487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E787-7BE1-48F3-BF2B-879FAC2079B9}" type="datetime1">
              <a:rPr kumimoji="1" lang="ja-JP" altLang="en-US" smtClean="0"/>
              <a:t>2019/5/29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063D2-9C86-4455-8E73-AF252622E0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5562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E70E7-AA04-4E89-A314-FB6463FD4D68}" type="datetime1">
              <a:rPr kumimoji="1" lang="ja-JP" altLang="en-US" smtClean="0"/>
              <a:t>2019/5/29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063D2-9C86-4455-8E73-AF252622E0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6649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9857-2E57-4F0A-95B6-90DD69313CBE}" type="datetime1">
              <a:rPr kumimoji="1" lang="ja-JP" altLang="en-US" smtClean="0"/>
              <a:t>2019/5/29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063D2-9C86-4455-8E73-AF252622E0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4170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AFE09-997A-4DFC-8D5A-B59AF53EC971}" type="datetime1">
              <a:rPr kumimoji="1" lang="ja-JP" altLang="en-US" smtClean="0"/>
              <a:t>2019/5/29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063D2-9C86-4455-8E73-AF252622E0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8569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A3E69-33B6-41BE-9EC1-07C6EBDE261F}" type="datetime1">
              <a:rPr kumimoji="1" lang="ja-JP" altLang="en-US" smtClean="0"/>
              <a:t>2019/5/29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063D2-9C86-4455-8E73-AF252622E0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9304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69D45D-88C9-46FC-BE08-2595A1510A23}" type="datetime1">
              <a:rPr kumimoji="1" lang="ja-JP" altLang="en-US" smtClean="0"/>
              <a:t>2019/5/29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3E063D2-9C86-4455-8E73-AF252622E07C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303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kumimoji="1"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-628073" y="1526711"/>
            <a:ext cx="10071040" cy="1646303"/>
          </a:xfrm>
        </p:spPr>
        <p:txBody>
          <a:bodyPr/>
          <a:lstStyle/>
          <a:p>
            <a:pPr algn="l"/>
            <a:r>
              <a:rPr lang="ja-JP" altLang="en-US" dirty="0"/>
              <a:t>水素</a:t>
            </a:r>
            <a:r>
              <a:rPr lang="ja-JP" altLang="en-US" dirty="0" smtClean="0"/>
              <a:t>の生成量を自動で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/>
              <a:t>　</a:t>
            </a:r>
            <a:r>
              <a:rPr lang="ja-JP" altLang="en-US" dirty="0" smtClean="0"/>
              <a:t>　計測するシステムの開発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66403" y="4677898"/>
            <a:ext cx="7766936" cy="1990529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dirty="0" smtClean="0"/>
              <a:t>宮崎大学大学院工学研究科工学専攻</a:t>
            </a:r>
            <a:endParaRPr kumimoji="1" lang="en-US" altLang="ja-JP" dirty="0" smtClean="0"/>
          </a:p>
          <a:p>
            <a:pPr algn="ctr"/>
            <a:r>
              <a:rPr lang="ja-JP" altLang="en-US" dirty="0"/>
              <a:t>自動</a:t>
            </a:r>
            <a:r>
              <a:rPr lang="ja-JP" altLang="en-US" dirty="0" smtClean="0"/>
              <a:t>制御研究室　修士</a:t>
            </a:r>
            <a:r>
              <a:rPr lang="en-US" altLang="ja-JP" dirty="0" smtClean="0"/>
              <a:t>1</a:t>
            </a:r>
            <a:r>
              <a:rPr lang="ja-JP" altLang="en-US" dirty="0" smtClean="0"/>
              <a:t>年</a:t>
            </a:r>
            <a:endParaRPr lang="en-US" altLang="ja-JP" dirty="0" smtClean="0"/>
          </a:p>
          <a:p>
            <a:pPr algn="ctr"/>
            <a:r>
              <a:rPr kumimoji="1" lang="ja-JP" altLang="en-US" dirty="0" smtClean="0"/>
              <a:t>大畑　貴弘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指導教員　穂高一条教授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063D2-9C86-4455-8E73-AF252622E07C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488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solidFill>
                  <a:schemeClr val="tx1"/>
                </a:solidFill>
              </a:rPr>
              <a:t>水の電気分解のしくみ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063D2-9C86-4455-8E73-AF252622E07C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84474" y="5348137"/>
            <a:ext cx="59456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800" dirty="0"/>
              <a:t>&lt;https://www.hitachizosen.co.jp/products/business/processor/sterilization/hydrospring.html&gt;</a:t>
            </a:r>
            <a:endParaRPr lang="ja-JP" altLang="en-US" sz="800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05" y="1854982"/>
            <a:ext cx="3676139" cy="33706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867" y="1503362"/>
            <a:ext cx="2936323" cy="29363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269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63630"/>
            <a:ext cx="6347713" cy="1320800"/>
          </a:xfrm>
        </p:spPr>
        <p:txBody>
          <a:bodyPr>
            <a:normAutofit fontScale="90000"/>
          </a:bodyPr>
          <a:lstStyle/>
          <a:p>
            <a:r>
              <a:rPr lang="ja-JP" altLang="en-US" dirty="0" smtClean="0">
                <a:solidFill>
                  <a:schemeClr val="tx1"/>
                </a:solidFill>
              </a:rPr>
              <a:t>電気</a:t>
            </a:r>
            <a:r>
              <a:rPr lang="ja-JP" altLang="en-US" dirty="0">
                <a:solidFill>
                  <a:schemeClr val="tx1"/>
                </a:solidFill>
              </a:rPr>
              <a:t>分解</a:t>
            </a:r>
            <a:r>
              <a:rPr lang="ja-JP" altLang="en-US" dirty="0" smtClean="0">
                <a:solidFill>
                  <a:schemeClr val="tx1"/>
                </a:solidFill>
              </a:rPr>
              <a:t>によ</a:t>
            </a:r>
            <a:r>
              <a:rPr lang="ja-JP" altLang="en-US" dirty="0">
                <a:solidFill>
                  <a:schemeClr val="tx1"/>
                </a:solidFill>
              </a:rPr>
              <a:t>る</a:t>
            </a:r>
            <a:r>
              <a:rPr lang="ja-JP" altLang="en-US" dirty="0" smtClean="0">
                <a:solidFill>
                  <a:schemeClr val="tx1"/>
                </a:solidFill>
              </a:rPr>
              <a:t>水素の生成・収集</a:t>
            </a:r>
            <a:r>
              <a:rPr lang="en-US" altLang="ja-JP" dirty="0" smtClean="0">
                <a:solidFill>
                  <a:schemeClr val="tx1"/>
                </a:solidFill>
              </a:rPr>
              <a:t/>
            </a:r>
            <a:br>
              <a:rPr lang="en-US" altLang="ja-JP" dirty="0" smtClean="0">
                <a:solidFill>
                  <a:schemeClr val="tx1"/>
                </a:solidFill>
              </a:rPr>
            </a:b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063D2-9C86-4455-8E73-AF252622E07C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33781" y="1599173"/>
            <a:ext cx="5808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水素を常に生成したい！</a:t>
            </a:r>
          </a:p>
        </p:txBody>
      </p:sp>
      <p:sp>
        <p:nvSpPr>
          <p:cNvPr id="11" name="下矢印 10"/>
          <p:cNvSpPr/>
          <p:nvPr/>
        </p:nvSpPr>
        <p:spPr>
          <a:xfrm>
            <a:off x="1660698" y="2012375"/>
            <a:ext cx="441337" cy="9240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36032" y="2965625"/>
            <a:ext cx="5743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ポンプで常に水電解セルに</a:t>
            </a:r>
            <a:endParaRPr lang="en-US" altLang="ja-JP" sz="2400" dirty="0"/>
          </a:p>
          <a:p>
            <a:r>
              <a:rPr lang="ja-JP" altLang="en-US" sz="2400" dirty="0"/>
              <a:t>水を供給し続けることで実現可能</a:t>
            </a: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210" y="974051"/>
            <a:ext cx="3611471" cy="27073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テキスト ボックス 14"/>
          <p:cNvSpPr txBox="1"/>
          <p:nvPr/>
        </p:nvSpPr>
        <p:spPr>
          <a:xfrm>
            <a:off x="138482" y="4777652"/>
            <a:ext cx="107221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生成した水素は</a:t>
            </a:r>
            <a:endParaRPr lang="en-US" altLang="ja-JP" sz="2800" dirty="0"/>
          </a:p>
          <a:p>
            <a:r>
              <a:rPr lang="ja-JP" altLang="en-US" sz="4400" dirty="0" smtClean="0">
                <a:solidFill>
                  <a:srgbClr val="FF0000"/>
                </a:solidFill>
              </a:rPr>
              <a:t>　水上</a:t>
            </a:r>
            <a:r>
              <a:rPr lang="ja-JP" altLang="en-US" sz="4400" dirty="0">
                <a:solidFill>
                  <a:srgbClr val="FF0000"/>
                </a:solidFill>
              </a:rPr>
              <a:t>置換法</a:t>
            </a:r>
            <a:r>
              <a:rPr lang="ja-JP" altLang="en-US" sz="2800" dirty="0"/>
              <a:t>によって収集</a:t>
            </a: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914" y="4334504"/>
            <a:ext cx="2603576" cy="23709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504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063D2-9C86-4455-8E73-AF252622E07C}" type="slidenum">
              <a:rPr lang="ja-JP" altLang="en-US" smtClean="0"/>
              <a:pPr/>
              <a:t>12</a:t>
            </a:fld>
            <a:endParaRPr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579" y="2122750"/>
            <a:ext cx="4741739" cy="26672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577" y="2122750"/>
            <a:ext cx="4741741" cy="26672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テキスト ボックス 6"/>
          <p:cNvSpPr txBox="1"/>
          <p:nvPr/>
        </p:nvSpPr>
        <p:spPr>
          <a:xfrm>
            <a:off x="279700" y="744365"/>
            <a:ext cx="88643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　</a:t>
            </a:r>
            <a:r>
              <a:rPr kumimoji="1" lang="ja-JP" altLang="en-US" sz="3200" dirty="0" smtClean="0">
                <a:solidFill>
                  <a:srgbClr val="FF0000"/>
                </a:solidFill>
              </a:rPr>
              <a:t>水電解セルに加わる圧力が一定の</a:t>
            </a:r>
            <a:endParaRPr kumimoji="1" lang="en-US" altLang="ja-JP" sz="3200" dirty="0" smtClean="0">
              <a:solidFill>
                <a:srgbClr val="FF0000"/>
              </a:solidFill>
            </a:endParaRPr>
          </a:p>
          <a:p>
            <a:r>
              <a:rPr lang="ja-JP" altLang="en-US" sz="3200" dirty="0">
                <a:solidFill>
                  <a:srgbClr val="FF0000"/>
                </a:solidFill>
              </a:rPr>
              <a:t>　</a:t>
            </a:r>
            <a:r>
              <a:rPr kumimoji="1" lang="ja-JP" altLang="en-US" sz="3200" dirty="0" smtClean="0">
                <a:solidFill>
                  <a:srgbClr val="FF0000"/>
                </a:solidFill>
              </a:rPr>
              <a:t>状態で実験ができない</a:t>
            </a:r>
            <a:endParaRPr lang="en-US" altLang="ja-JP" sz="3200" dirty="0" smtClean="0">
              <a:solidFill>
                <a:srgbClr val="FF0000"/>
              </a:solidFill>
            </a:endParaRPr>
          </a:p>
          <a:p>
            <a:r>
              <a:rPr kumimoji="1" lang="ja-JP" altLang="en-US" sz="2400" dirty="0" smtClean="0"/>
              <a:t>　　→　水電解セルの故障</a:t>
            </a:r>
            <a:endParaRPr kumimoji="1" lang="en-US" altLang="ja-JP" sz="2400" dirty="0" smtClean="0"/>
          </a:p>
        </p:txBody>
      </p:sp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209044" y="140102"/>
            <a:ext cx="4121080" cy="450045"/>
          </a:xfrm>
        </p:spPr>
        <p:txBody>
          <a:bodyPr>
            <a:normAutofit fontScale="90000"/>
          </a:bodyPr>
          <a:lstStyle/>
          <a:p>
            <a:r>
              <a:rPr lang="ja-JP" altLang="en-US" dirty="0" smtClean="0">
                <a:solidFill>
                  <a:schemeClr val="tx1"/>
                </a:solidFill>
              </a:rPr>
              <a:t>問題点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02277" y="2664300"/>
            <a:ext cx="4301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原因</a:t>
            </a:r>
            <a:endParaRPr kumimoji="1" lang="en-US" altLang="ja-JP" sz="2800" dirty="0" smtClean="0"/>
          </a:p>
          <a:p>
            <a:r>
              <a:rPr lang="ja-JP" altLang="en-US" sz="2400" dirty="0"/>
              <a:t>　</a:t>
            </a:r>
            <a:r>
              <a:rPr lang="ja-JP" altLang="en-US" sz="2000" dirty="0" smtClean="0"/>
              <a:t>水素生成に伴って</a:t>
            </a:r>
            <a:endParaRPr lang="en-US" altLang="ja-JP" sz="2000" dirty="0"/>
          </a:p>
          <a:p>
            <a:r>
              <a:rPr lang="ja-JP" altLang="en-US" sz="2000" dirty="0" smtClean="0"/>
              <a:t>　水槽内の水位が上昇</a:t>
            </a:r>
            <a:endParaRPr kumimoji="1" lang="ja-JP" altLang="en-US" sz="20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18941" y="4553822"/>
            <a:ext cx="93684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解決策</a:t>
            </a:r>
            <a:endParaRPr kumimoji="1" lang="en-US" altLang="ja-JP" sz="2400" dirty="0" smtClean="0"/>
          </a:p>
          <a:p>
            <a:r>
              <a:rPr kumimoji="1" lang="ja-JP" altLang="en-US" sz="3200" dirty="0" smtClean="0">
                <a:solidFill>
                  <a:srgbClr val="FF0000"/>
                </a:solidFill>
              </a:rPr>
              <a:t>　水位を一致</a:t>
            </a:r>
            <a:r>
              <a:rPr lang="ja-JP" altLang="en-US" sz="3200" dirty="0" smtClean="0">
                <a:solidFill>
                  <a:srgbClr val="FF0000"/>
                </a:solidFill>
              </a:rPr>
              <a:t>させる</a:t>
            </a:r>
            <a:r>
              <a:rPr kumimoji="1" lang="ja-JP" altLang="en-US" sz="3200" dirty="0" smtClean="0">
                <a:solidFill>
                  <a:srgbClr val="FF0000"/>
                </a:solidFill>
              </a:rPr>
              <a:t>まで水を汲み出す</a:t>
            </a:r>
            <a:endParaRPr kumimoji="1" lang="en-US" altLang="ja-JP" sz="3200" dirty="0" smtClean="0">
              <a:solidFill>
                <a:srgbClr val="FF0000"/>
              </a:solidFill>
            </a:endParaRPr>
          </a:p>
          <a:p>
            <a:r>
              <a:rPr lang="ja-JP" altLang="en-US" sz="2400" dirty="0" smtClean="0"/>
              <a:t>　　→・水電解セルに加わる圧力を下げる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　</a:t>
            </a:r>
            <a:r>
              <a:rPr lang="ja-JP" altLang="en-US" sz="2400" dirty="0"/>
              <a:t>　</a:t>
            </a:r>
            <a:r>
              <a:rPr lang="ja-JP" altLang="en-US" sz="2400" dirty="0" smtClean="0"/>
              <a:t>　・汲み出した水の質量から生成した水素の体積がわかる！</a:t>
            </a:r>
            <a:endParaRPr kumimoji="1" lang="en-US" altLang="ja-JP" sz="2400" dirty="0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577" y="2122750"/>
            <a:ext cx="4721945" cy="26560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06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0202" y="182562"/>
            <a:ext cx="7748790" cy="1320800"/>
          </a:xfrm>
        </p:spPr>
        <p:txBody>
          <a:bodyPr/>
          <a:lstStyle/>
          <a:p>
            <a:r>
              <a:rPr kumimoji="1" lang="ja-JP" altLang="en-US" dirty="0" smtClean="0">
                <a:solidFill>
                  <a:schemeClr val="tx1"/>
                </a:solidFill>
              </a:rPr>
              <a:t>どうやって水位を一致させる？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063D2-9C86-4455-8E73-AF252622E07C}" type="slidenum">
              <a:rPr lang="ja-JP" altLang="en-US" smtClean="0"/>
              <a:pPr/>
              <a:t>13</a:t>
            </a:fld>
            <a:endParaRPr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27943" y="5150582"/>
            <a:ext cx="865973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室内</a:t>
            </a:r>
            <a:r>
              <a:rPr lang="ja-JP" altLang="en-US" sz="2000" dirty="0" smtClean="0"/>
              <a:t>と</a:t>
            </a:r>
            <a:r>
              <a:rPr lang="ja-JP" altLang="en-US" sz="2800" dirty="0" smtClean="0"/>
              <a:t>水素タンク内の</a:t>
            </a:r>
            <a:endParaRPr lang="en-US" altLang="ja-JP" sz="2800" dirty="0" smtClean="0"/>
          </a:p>
          <a:p>
            <a:pPr algn="ctr"/>
            <a:r>
              <a:rPr kumimoji="1" lang="ja-JP" altLang="en-US" sz="4000" u="sng" dirty="0" smtClean="0">
                <a:solidFill>
                  <a:srgbClr val="FF0000"/>
                </a:solidFill>
              </a:rPr>
              <a:t>圧力</a:t>
            </a:r>
            <a:r>
              <a:rPr kumimoji="1" lang="ja-JP" altLang="en-US" sz="2000" dirty="0" smtClean="0"/>
              <a:t>が</a:t>
            </a:r>
            <a:r>
              <a:rPr kumimoji="1" lang="ja-JP" altLang="en-US" sz="4000" u="sng" dirty="0" smtClean="0">
                <a:solidFill>
                  <a:srgbClr val="FF0000"/>
                </a:solidFill>
              </a:rPr>
              <a:t>等しくなるまで自動で</a:t>
            </a:r>
            <a:r>
              <a:rPr kumimoji="1" lang="ja-JP" altLang="en-US" sz="2400" dirty="0" smtClean="0"/>
              <a:t>水を汲み出す</a:t>
            </a:r>
            <a:endParaRPr kumimoji="1" lang="en-US" altLang="ja-JP" sz="2400" dirty="0" smtClean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81" y="2903999"/>
            <a:ext cx="3428071" cy="19282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52" y="2903999"/>
            <a:ext cx="3422877" cy="19253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テキスト ボックス 10"/>
          <p:cNvSpPr txBox="1"/>
          <p:nvPr/>
        </p:nvSpPr>
        <p:spPr>
          <a:xfrm>
            <a:off x="5615189" y="2512675"/>
            <a:ext cx="2253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室内＝水素タンク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056833" y="2534667"/>
            <a:ext cx="2718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圧力）室内＜水素タンク</a:t>
            </a:r>
            <a:endParaRPr kumimoji="1" lang="ja-JP" altLang="en-US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564870" y="1241119"/>
            <a:ext cx="73228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目視</a:t>
            </a:r>
            <a:r>
              <a:rPr kumimoji="1" lang="ja-JP" altLang="en-US" sz="2000" dirty="0" smtClean="0"/>
              <a:t>で</a:t>
            </a:r>
            <a:r>
              <a:rPr kumimoji="1" lang="ja-JP" altLang="en-US" sz="3200" dirty="0" smtClean="0"/>
              <a:t>水位がそろうまで</a:t>
            </a:r>
            <a:r>
              <a:rPr kumimoji="1" lang="ja-JP" altLang="en-US" sz="2000" dirty="0" smtClean="0"/>
              <a:t>水を汲み出す</a:t>
            </a:r>
            <a:endParaRPr kumimoji="1" lang="en-US" altLang="ja-JP" sz="2000" dirty="0" smtClean="0"/>
          </a:p>
          <a:p>
            <a:r>
              <a:rPr lang="ja-JP" altLang="en-US" sz="2000" dirty="0"/>
              <a:t>　</a:t>
            </a:r>
            <a:r>
              <a:rPr lang="ja-JP" altLang="en-US" sz="2000" dirty="0" smtClean="0"/>
              <a:t>　　→長時間の作動に不向き</a:t>
            </a:r>
            <a:endParaRPr kumimoji="1" lang="ja-JP" altLang="en-US" sz="2000" dirty="0"/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43" y="862115"/>
            <a:ext cx="1437039" cy="143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50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063D2-9C86-4455-8E73-AF252622E07C}" type="slidenum">
              <a:rPr lang="ja-JP" altLang="en-US" smtClean="0"/>
              <a:pPr/>
              <a:t>14</a:t>
            </a:fld>
            <a:endParaRPr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15" r="25448" b="7883"/>
          <a:stretch/>
        </p:blipFill>
        <p:spPr>
          <a:xfrm>
            <a:off x="285701" y="1223484"/>
            <a:ext cx="8345661" cy="47353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正方形/長方形 6"/>
          <p:cNvSpPr/>
          <p:nvPr/>
        </p:nvSpPr>
        <p:spPr>
          <a:xfrm>
            <a:off x="824249" y="1506828"/>
            <a:ext cx="1210614" cy="37348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パソコン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99994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384" y="5338060"/>
            <a:ext cx="1763802" cy="176380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solidFill>
                  <a:schemeClr val="tx1"/>
                </a:solidFill>
              </a:rPr>
              <a:t>自動化を担う者たち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063D2-9C86-4455-8E73-AF252622E07C}" type="slidenum">
              <a:rPr lang="ja-JP" altLang="en-US" smtClean="0"/>
              <a:pPr/>
              <a:t>15</a:t>
            </a:fld>
            <a:endParaRPr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99" y="803774"/>
            <a:ext cx="3049554" cy="237317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562" y="4018278"/>
            <a:ext cx="1545465" cy="1545465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3783027" y="4334455"/>
            <a:ext cx="53833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絶対</a:t>
            </a:r>
            <a:r>
              <a:rPr kumimoji="1" lang="ja-JP" altLang="en-US" sz="2000" dirty="0" smtClean="0"/>
              <a:t>圧センサ（</a:t>
            </a:r>
            <a:r>
              <a:rPr lang="ja-JP" altLang="en-US" sz="2000" dirty="0" smtClean="0"/>
              <a:t>気圧</a:t>
            </a:r>
            <a:r>
              <a:rPr lang="ja-JP" altLang="en-US" sz="2000" dirty="0"/>
              <a:t>センサ</a:t>
            </a:r>
            <a:r>
              <a:rPr kumimoji="1" lang="en-US" altLang="ja-JP" sz="2000" dirty="0" smtClean="0"/>
              <a:t>)</a:t>
            </a:r>
          </a:p>
          <a:p>
            <a:r>
              <a:rPr lang="ja-JP" altLang="en-US" dirty="0"/>
              <a:t>　</a:t>
            </a:r>
            <a:r>
              <a:rPr lang="ja-JP" altLang="en-US" dirty="0" smtClean="0"/>
              <a:t>水素タンク内と水素タンク外（部屋）</a:t>
            </a:r>
            <a:endParaRPr lang="en-US" altLang="ja-JP" dirty="0" smtClean="0"/>
          </a:p>
          <a:p>
            <a:r>
              <a:rPr lang="ja-JP" altLang="en-US" dirty="0" smtClean="0"/>
              <a:t>　の気圧を計測する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876849" y="5745068"/>
            <a:ext cx="538336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/>
              <a:t>モーターポンプ</a:t>
            </a:r>
            <a:endParaRPr lang="en-US" altLang="ja-JP" sz="2000" dirty="0" smtClean="0"/>
          </a:p>
          <a:p>
            <a:r>
              <a:rPr kumimoji="1" lang="ja-JP" altLang="en-US" dirty="0"/>
              <a:t>　</a:t>
            </a:r>
            <a:r>
              <a:rPr lang="ja-JP" altLang="en-US" dirty="0" smtClean="0"/>
              <a:t>水槽</a:t>
            </a:r>
            <a:r>
              <a:rPr lang="ja-JP" altLang="en-US" dirty="0"/>
              <a:t>内</a:t>
            </a:r>
            <a:r>
              <a:rPr lang="ja-JP" altLang="en-US" dirty="0" smtClean="0"/>
              <a:t>の水を汲み出す</a:t>
            </a:r>
            <a:endParaRPr kumimoji="1" lang="ja-JP" altLang="en-US" dirty="0"/>
          </a:p>
        </p:txBody>
      </p:sp>
      <p:sp>
        <p:nvSpPr>
          <p:cNvPr id="10" name="曲折矢印 9"/>
          <p:cNvSpPr/>
          <p:nvPr/>
        </p:nvSpPr>
        <p:spPr>
          <a:xfrm rot="10800000" flipH="1">
            <a:off x="1203025" y="3732726"/>
            <a:ext cx="970965" cy="291277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曲折矢印 10"/>
          <p:cNvSpPr/>
          <p:nvPr/>
        </p:nvSpPr>
        <p:spPr>
          <a:xfrm rot="10800000" flipH="1">
            <a:off x="1203026" y="3732726"/>
            <a:ext cx="970965" cy="155093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08775" y="4486248"/>
            <a:ext cx="615553" cy="10335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2800" dirty="0"/>
              <a:t>命令</a:t>
            </a:r>
            <a:endParaRPr kumimoji="1" lang="ja-JP" altLang="en-US" sz="28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745299" y="885736"/>
            <a:ext cx="50639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solidFill>
                  <a:srgbClr val="FF0000"/>
                </a:solidFill>
              </a:rPr>
              <a:t>マイコン</a:t>
            </a:r>
            <a:r>
              <a:rPr kumimoji="1" lang="ja-JP" altLang="en-US" sz="3200" dirty="0" smtClean="0">
                <a:solidFill>
                  <a:srgbClr val="FF0000"/>
                </a:solidFill>
              </a:rPr>
              <a:t>（</a:t>
            </a:r>
            <a:r>
              <a:rPr kumimoji="1" lang="en-US" altLang="ja-JP" sz="3200" dirty="0" smtClean="0">
                <a:solidFill>
                  <a:srgbClr val="FF0000"/>
                </a:solidFill>
              </a:rPr>
              <a:t>Arduino</a:t>
            </a:r>
            <a:r>
              <a:rPr kumimoji="1" lang="ja-JP" altLang="en-US" sz="3200" dirty="0" smtClean="0">
                <a:solidFill>
                  <a:srgbClr val="FF0000"/>
                </a:solidFill>
              </a:rPr>
              <a:t>）</a:t>
            </a:r>
            <a:endParaRPr kumimoji="1" lang="en-US" altLang="ja-JP" sz="3200" dirty="0" smtClean="0">
              <a:solidFill>
                <a:srgbClr val="FF0000"/>
              </a:solidFill>
            </a:endParaRPr>
          </a:p>
          <a:p>
            <a:endParaRPr kumimoji="1" lang="en-US" altLang="ja-JP" sz="3200" dirty="0" smtClean="0">
              <a:solidFill>
                <a:srgbClr val="FF0000"/>
              </a:solidFill>
            </a:endParaRPr>
          </a:p>
          <a:p>
            <a:pPr lvl="2"/>
            <a:r>
              <a:rPr lang="ja-JP" altLang="en-US" dirty="0"/>
              <a:t>　</a:t>
            </a:r>
            <a:r>
              <a:rPr lang="ja-JP" altLang="en-US" dirty="0" smtClean="0"/>
              <a:t>書き込まれたプログラムを元に</a:t>
            </a:r>
            <a:endParaRPr lang="en-US" altLang="ja-JP" dirty="0" smtClean="0"/>
          </a:p>
          <a:p>
            <a:pPr lvl="2"/>
            <a:r>
              <a:rPr kumimoji="1" lang="ja-JP" altLang="en-US" dirty="0"/>
              <a:t>　</a:t>
            </a:r>
            <a:r>
              <a:rPr kumimoji="1" lang="ja-JP" altLang="en-US" dirty="0" smtClean="0"/>
              <a:t>計算や通信、電圧の入出力を行う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7094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063D2-9C86-4455-8E73-AF252622E07C}" type="slidenum">
              <a:rPr kumimoji="1" lang="ja-JP" altLang="en-US" smtClean="0"/>
              <a:t>16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9" t="-1186"/>
          <a:stretch/>
        </p:blipFill>
        <p:spPr>
          <a:xfrm>
            <a:off x="4432056" y="1381385"/>
            <a:ext cx="4001753" cy="38644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カギ線コネクタ 7"/>
          <p:cNvCxnSpPr>
            <a:stCxn id="21" idx="3"/>
            <a:endCxn id="19" idx="6"/>
          </p:cNvCxnSpPr>
          <p:nvPr/>
        </p:nvCxnSpPr>
        <p:spPr>
          <a:xfrm flipH="1" flipV="1">
            <a:off x="2437791" y="2485871"/>
            <a:ext cx="1325528" cy="1655448"/>
          </a:xfrm>
          <a:prstGeom prst="bentConnector3">
            <a:avLst>
              <a:gd name="adj1" fmla="val -17246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>
            <a:stCxn id="10" idx="2"/>
          </p:cNvCxnSpPr>
          <p:nvPr/>
        </p:nvCxnSpPr>
        <p:spPr>
          <a:xfrm flipH="1">
            <a:off x="2347375" y="1518910"/>
            <a:ext cx="13260" cy="362465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957950" y="985456"/>
            <a:ext cx="2805369" cy="5334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073777" y="3012363"/>
            <a:ext cx="2739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/>
              <a:t>水素</a:t>
            </a:r>
            <a:r>
              <a:rPr lang="ja-JP" altLang="en-US" sz="2000" dirty="0" smtClean="0"/>
              <a:t>タンク内圧　計測</a:t>
            </a:r>
            <a:endParaRPr lang="en-US" altLang="ja-JP" sz="20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994255" y="1053119"/>
            <a:ext cx="2804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/>
              <a:t>水素タンク</a:t>
            </a:r>
            <a:r>
              <a:rPr lang="ja-JP" altLang="en-US" sz="2000" dirty="0" smtClean="0"/>
              <a:t>外圧　計測</a:t>
            </a:r>
            <a:endParaRPr lang="ja-JP" altLang="en-US" sz="2000" dirty="0"/>
          </a:p>
        </p:txBody>
      </p:sp>
      <p:sp>
        <p:nvSpPr>
          <p:cNvPr id="13" name="正方形/長方形 12"/>
          <p:cNvSpPr/>
          <p:nvPr/>
        </p:nvSpPr>
        <p:spPr>
          <a:xfrm>
            <a:off x="959551" y="5131238"/>
            <a:ext cx="2777421" cy="8808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509350" y="3971928"/>
            <a:ext cx="18704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/>
              <a:t>内圧 ＞ 外圧</a:t>
            </a:r>
            <a:endParaRPr lang="ja-JP" altLang="en-US" sz="20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402789" y="3670568"/>
            <a:ext cx="507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NO</a:t>
            </a:r>
            <a:endParaRPr lang="ja-JP" altLang="en-US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985897" y="5248216"/>
            <a:ext cx="2777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 smtClean="0"/>
              <a:t>モーターポンプで</a:t>
            </a:r>
            <a:endParaRPr lang="en-US" altLang="ja-JP" sz="2000" dirty="0" smtClean="0"/>
          </a:p>
          <a:p>
            <a:pPr algn="ctr"/>
            <a:r>
              <a:rPr lang="ja-JP" altLang="en-US" sz="2000" dirty="0" smtClean="0"/>
              <a:t>水位調節</a:t>
            </a:r>
            <a:endParaRPr lang="en-US" altLang="ja-JP" sz="2000" dirty="0"/>
          </a:p>
        </p:txBody>
      </p:sp>
      <p:cxnSp>
        <p:nvCxnSpPr>
          <p:cNvPr id="17" name="カギ線コネクタ 16"/>
          <p:cNvCxnSpPr>
            <a:stCxn id="13" idx="1"/>
            <a:endCxn id="19" idx="2"/>
          </p:cNvCxnSpPr>
          <p:nvPr/>
        </p:nvCxnSpPr>
        <p:spPr>
          <a:xfrm rot="10800000" flipH="1">
            <a:off x="959551" y="2485872"/>
            <a:ext cx="1277544" cy="3085817"/>
          </a:xfrm>
          <a:prstGeom prst="bentConnector3">
            <a:avLst>
              <a:gd name="adj1" fmla="val -17894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2451261" y="4722317"/>
            <a:ext cx="1190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YES</a:t>
            </a:r>
            <a:endParaRPr lang="ja-JP" altLang="en-US" dirty="0"/>
          </a:p>
        </p:txBody>
      </p:sp>
      <p:sp>
        <p:nvSpPr>
          <p:cNvPr id="19" name="フローチャート: 結合子 18"/>
          <p:cNvSpPr/>
          <p:nvPr/>
        </p:nvSpPr>
        <p:spPr>
          <a:xfrm>
            <a:off x="2237095" y="2381145"/>
            <a:ext cx="200696" cy="209451"/>
          </a:xfrm>
          <a:prstGeom prst="flowChartConnector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971847" y="2925411"/>
            <a:ext cx="2769569" cy="57175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1" name="フローチャート: 判断 20"/>
          <p:cNvSpPr/>
          <p:nvPr/>
        </p:nvSpPr>
        <p:spPr>
          <a:xfrm>
            <a:off x="933205" y="3611579"/>
            <a:ext cx="2830114" cy="1059479"/>
          </a:xfrm>
          <a:prstGeom prst="flowChartDecisi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1059094" y="3046332"/>
            <a:ext cx="2739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/>
              <a:t>水素</a:t>
            </a:r>
            <a:r>
              <a:rPr lang="ja-JP" altLang="en-US" sz="2000" dirty="0" smtClean="0"/>
              <a:t>タンク内圧　計測</a:t>
            </a:r>
            <a:endParaRPr lang="en-US" altLang="ja-JP" sz="20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1509350" y="3971928"/>
            <a:ext cx="18704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/>
              <a:t>内圧 ＞ 外圧</a:t>
            </a:r>
            <a:endParaRPr lang="ja-JP" altLang="en-US" sz="2000" dirty="0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3402789" y="3670568"/>
            <a:ext cx="507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NO</a:t>
            </a:r>
            <a:endParaRPr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994255" y="1617522"/>
            <a:ext cx="2769063" cy="54286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1612786" y="1720325"/>
            <a:ext cx="1495695" cy="4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/>
              <a:t>水素生成</a:t>
            </a:r>
          </a:p>
        </p:txBody>
      </p:sp>
    </p:spTree>
    <p:extLst>
      <p:ext uri="{BB962C8B-B14F-4D97-AF65-F5344CB8AC3E}">
        <p14:creationId xmlns:p14="http://schemas.microsoft.com/office/powerpoint/2010/main" val="422627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063D2-9C86-4455-8E73-AF252622E07C}" type="slidenum">
              <a:rPr kumimoji="1" lang="ja-JP" altLang="en-US" smtClean="0"/>
              <a:t>17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37" y="1237780"/>
            <a:ext cx="3759840" cy="29614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直線コネクタ 6"/>
          <p:cNvCxnSpPr/>
          <p:nvPr/>
        </p:nvCxnSpPr>
        <p:spPr>
          <a:xfrm>
            <a:off x="4983783" y="2648861"/>
            <a:ext cx="36483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 flipV="1">
            <a:off x="5410871" y="2865475"/>
            <a:ext cx="1232931" cy="1406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タイトル 11"/>
          <p:cNvSpPr>
            <a:spLocks noGrp="1"/>
          </p:cNvSpPr>
          <p:nvPr>
            <p:ph type="title"/>
          </p:nvPr>
        </p:nvSpPr>
        <p:spPr>
          <a:xfrm>
            <a:off x="126999" y="182562"/>
            <a:ext cx="8192753" cy="1320800"/>
          </a:xfrm>
        </p:spPr>
        <p:txBody>
          <a:bodyPr/>
          <a:lstStyle/>
          <a:p>
            <a:r>
              <a:rPr lang="ja-JP" altLang="en-US" dirty="0">
                <a:solidFill>
                  <a:schemeClr val="tx1"/>
                </a:solidFill>
              </a:rPr>
              <a:t>水位</a:t>
            </a:r>
            <a:r>
              <a:rPr lang="ja-JP" altLang="en-US" dirty="0" smtClean="0">
                <a:solidFill>
                  <a:schemeClr val="tx1"/>
                </a:solidFill>
              </a:rPr>
              <a:t>が一致しない・・・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398" y="2263460"/>
            <a:ext cx="3283977" cy="1973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テキスト ボックス 1"/>
          <p:cNvSpPr txBox="1"/>
          <p:nvPr/>
        </p:nvSpPr>
        <p:spPr>
          <a:xfrm>
            <a:off x="372592" y="1021556"/>
            <a:ext cx="38507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原因　</a:t>
            </a:r>
            <a:endParaRPr kumimoji="1" lang="en-US" altLang="ja-JP" dirty="0" smtClean="0"/>
          </a:p>
          <a:p>
            <a:r>
              <a:rPr lang="ja-JP" altLang="en-US" dirty="0"/>
              <a:t>　</a:t>
            </a:r>
            <a:r>
              <a:rPr lang="ja-JP" altLang="en-US" dirty="0" smtClean="0"/>
              <a:t>　</a:t>
            </a:r>
            <a:r>
              <a:rPr kumimoji="1" lang="ja-JP" altLang="en-US" dirty="0" smtClean="0"/>
              <a:t>室内の気圧</a:t>
            </a:r>
            <a:r>
              <a:rPr lang="ja-JP" altLang="en-US" dirty="0"/>
              <a:t>が</a:t>
            </a:r>
            <a:r>
              <a:rPr kumimoji="1" lang="ja-JP" altLang="en-US" dirty="0" smtClean="0"/>
              <a:t>変化しているが</a:t>
            </a:r>
            <a:endParaRPr kumimoji="1" lang="en-US" altLang="ja-JP" dirty="0" smtClean="0"/>
          </a:p>
          <a:p>
            <a:r>
              <a:rPr lang="ja-JP" altLang="en-US" dirty="0"/>
              <a:t>　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91169" y="4537896"/>
            <a:ext cx="767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気圧センサー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個では室内（水素タンク外）の気圧の変化を考慮したい</a:t>
            </a:r>
            <a:endParaRPr kumimoji="1" lang="ja-JP" altLang="en-US" dirty="0"/>
          </a:p>
        </p:txBody>
      </p:sp>
      <p:sp>
        <p:nvSpPr>
          <p:cNvPr id="5" name="下矢印 4"/>
          <p:cNvSpPr/>
          <p:nvPr/>
        </p:nvSpPr>
        <p:spPr>
          <a:xfrm>
            <a:off x="3928056" y="5138670"/>
            <a:ext cx="502276" cy="6825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868123" y="6000800"/>
            <a:ext cx="782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センサーを</a:t>
            </a:r>
            <a:r>
              <a:rPr lang="en-US" altLang="ja-JP" dirty="0" smtClean="0"/>
              <a:t>2</a:t>
            </a:r>
            <a:r>
              <a:rPr lang="ja-JP" altLang="en-US" dirty="0" smtClean="0"/>
              <a:t>個使用する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627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94BBE-1F9A-43DB-923F-2FD38EA4F158}" type="slidenum">
              <a:rPr kumimoji="1" lang="ja-JP" altLang="en-US" smtClean="0"/>
              <a:t>18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54" y="1004552"/>
            <a:ext cx="6954591" cy="52159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644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6999" y="182562"/>
            <a:ext cx="8128844" cy="803881"/>
          </a:xfrm>
        </p:spPr>
        <p:txBody>
          <a:bodyPr/>
          <a:lstStyle/>
          <a:p>
            <a:r>
              <a:rPr kumimoji="1" lang="ja-JP" altLang="en-US" dirty="0" smtClean="0">
                <a:solidFill>
                  <a:schemeClr val="tx1"/>
                </a:solidFill>
              </a:rPr>
              <a:t>結果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063D2-9C86-4455-8E73-AF252622E07C}" type="slidenum">
              <a:rPr lang="ja-JP" altLang="en-US" smtClean="0"/>
              <a:pPr/>
              <a:t>19</a:t>
            </a:fld>
            <a:endParaRPr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9795" b="8002"/>
          <a:stretch/>
        </p:blipFill>
        <p:spPr>
          <a:xfrm>
            <a:off x="4860264" y="1142754"/>
            <a:ext cx="3177339" cy="36567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06"/>
          <a:stretch/>
        </p:blipFill>
        <p:spPr>
          <a:xfrm>
            <a:off x="983786" y="1142754"/>
            <a:ext cx="3017398" cy="36567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直線コネクタ 6"/>
          <p:cNvCxnSpPr/>
          <p:nvPr/>
        </p:nvCxnSpPr>
        <p:spPr>
          <a:xfrm>
            <a:off x="1584101" y="2842525"/>
            <a:ext cx="16484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 flipV="1">
            <a:off x="1700498" y="3097777"/>
            <a:ext cx="1232931" cy="1406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5728952" y="2582801"/>
            <a:ext cx="16484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>
          <a:xfrm flipV="1">
            <a:off x="5832469" y="2533370"/>
            <a:ext cx="1232931" cy="1406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981428" y="5045955"/>
            <a:ext cx="83428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solidFill>
                  <a:srgbClr val="FF0000"/>
                </a:solidFill>
              </a:rPr>
              <a:t>気圧センサを</a:t>
            </a:r>
            <a:r>
              <a:rPr lang="en-US" altLang="ja-JP" sz="2800" dirty="0" smtClean="0">
                <a:solidFill>
                  <a:srgbClr val="FF0000"/>
                </a:solidFill>
              </a:rPr>
              <a:t>2</a:t>
            </a:r>
            <a:r>
              <a:rPr lang="ja-JP" altLang="en-US" sz="2800" dirty="0" smtClean="0">
                <a:solidFill>
                  <a:srgbClr val="FF0000"/>
                </a:solidFill>
              </a:rPr>
              <a:t>個組み込むことで精度が向上！</a:t>
            </a:r>
            <a:endParaRPr lang="en-US" altLang="ja-JP" sz="2800" dirty="0" smtClean="0">
              <a:solidFill>
                <a:srgbClr val="FF0000"/>
              </a:solidFill>
            </a:endParaRPr>
          </a:p>
          <a:p>
            <a:r>
              <a:rPr kumimoji="1" lang="ja-JP" altLang="en-US" sz="2800" dirty="0">
                <a:solidFill>
                  <a:srgbClr val="FF0000"/>
                </a:solidFill>
              </a:rPr>
              <a:t>　</a:t>
            </a:r>
            <a:r>
              <a:rPr kumimoji="1" lang="ja-JP" altLang="en-US" sz="2800" dirty="0" smtClean="0"/>
              <a:t>→長時間の作動を可能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9470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solidFill>
                  <a:schemeClr val="tx1"/>
                </a:solidFill>
              </a:rPr>
              <a:t>目次</a:t>
            </a:r>
            <a:r>
              <a:rPr lang="en-US" altLang="ja-JP" dirty="0" smtClean="0">
                <a:solidFill>
                  <a:schemeClr val="tx1"/>
                </a:solidFill>
              </a:rPr>
              <a:t/>
            </a:r>
            <a:br>
              <a:rPr lang="en-US" altLang="ja-JP" dirty="0" smtClean="0">
                <a:solidFill>
                  <a:schemeClr val="tx1"/>
                </a:solidFill>
              </a:rPr>
            </a:b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-537573" y="1722709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 smtClean="0"/>
              <a:t>さいごにつくる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063D2-9C86-4455-8E73-AF252622E07C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335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solidFill>
                  <a:schemeClr val="tx1"/>
                </a:solidFill>
              </a:rPr>
              <a:t>まとめ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34851" y="965915"/>
            <a:ext cx="8100811" cy="4322977"/>
          </a:xfrm>
        </p:spPr>
        <p:txBody>
          <a:bodyPr>
            <a:normAutofit fontScale="92500" lnSpcReduction="20000"/>
          </a:bodyPr>
          <a:lstStyle/>
          <a:p>
            <a:r>
              <a:rPr lang="ja-JP" altLang="en-US" sz="2800" dirty="0" smtClean="0"/>
              <a:t>気圧センサを用いた水素の収集・生成量の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800" dirty="0" smtClean="0"/>
              <a:t>　計測システムを開発</a:t>
            </a:r>
            <a:endParaRPr lang="en-US" altLang="ja-JP" sz="2800" dirty="0" smtClean="0"/>
          </a:p>
          <a:p>
            <a:pPr marL="0" indent="0">
              <a:buNone/>
            </a:pP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000" dirty="0"/>
              <a:t>　　</a:t>
            </a:r>
            <a:r>
              <a:rPr lang="ja-JP" altLang="en-US" sz="2000" dirty="0" smtClean="0"/>
              <a:t>気圧センサ１個</a:t>
            </a:r>
            <a:r>
              <a:rPr lang="ja-JP" altLang="en-US" sz="2000" dirty="0"/>
              <a:t>の場合</a:t>
            </a:r>
            <a:endParaRPr lang="en-US" altLang="ja-JP" sz="2000" dirty="0"/>
          </a:p>
          <a:p>
            <a:pPr marL="0" indent="0">
              <a:buNone/>
            </a:pPr>
            <a:r>
              <a:rPr lang="en-US" altLang="ja-JP" sz="2000" dirty="0"/>
              <a:t>	 </a:t>
            </a:r>
            <a:r>
              <a:rPr lang="en-US" altLang="ja-JP" sz="2000" dirty="0" smtClean="0"/>
              <a:t> </a:t>
            </a:r>
            <a:r>
              <a:rPr lang="ja-JP" altLang="en-US" sz="2000" dirty="0" smtClean="0"/>
              <a:t>　</a:t>
            </a:r>
            <a:r>
              <a:rPr lang="en-US" altLang="ja-JP" sz="2000" dirty="0" smtClean="0"/>
              <a:t> </a:t>
            </a:r>
            <a:r>
              <a:rPr lang="ja-JP" altLang="en-US" sz="1600" dirty="0" smtClean="0"/>
              <a:t>室内の気圧の変化を反映できないので、水位が一致しない</a:t>
            </a:r>
            <a:endParaRPr lang="en-US" altLang="ja-JP" sz="1600" dirty="0" smtClean="0"/>
          </a:p>
          <a:p>
            <a:pPr marL="0" indent="0">
              <a:buNone/>
            </a:pPr>
            <a:endParaRPr lang="en-US" altLang="ja-JP" sz="1600" dirty="0" smtClean="0"/>
          </a:p>
          <a:p>
            <a:pPr marL="0" indent="0">
              <a:buNone/>
            </a:pPr>
            <a:endParaRPr lang="en-US" altLang="ja-JP" sz="1600" dirty="0"/>
          </a:p>
          <a:p>
            <a:pPr marL="0" indent="0">
              <a:buNone/>
            </a:pPr>
            <a:r>
              <a:rPr lang="ja-JP" altLang="en-US" sz="2000" dirty="0"/>
              <a:t>　</a:t>
            </a:r>
            <a:r>
              <a:rPr lang="ja-JP" altLang="en-US" sz="2000" dirty="0" smtClean="0"/>
              <a:t>  </a:t>
            </a:r>
            <a:r>
              <a:rPr lang="ja-JP" altLang="en-US" sz="2000" dirty="0"/>
              <a:t>　</a:t>
            </a:r>
            <a:r>
              <a:rPr lang="ja-JP" altLang="en-US" sz="2000" dirty="0" smtClean="0"/>
              <a:t>　気圧センサを</a:t>
            </a:r>
            <a:r>
              <a:rPr lang="ja-JP" altLang="en-US" sz="2000" dirty="0"/>
              <a:t>２</a:t>
            </a:r>
            <a:r>
              <a:rPr lang="ja-JP" altLang="en-US" sz="2000" dirty="0" smtClean="0"/>
              <a:t>個に増やすことで精度を向上</a:t>
            </a:r>
            <a:endParaRPr lang="en-US" altLang="ja-JP" sz="2000" dirty="0" smtClean="0"/>
          </a:p>
          <a:p>
            <a:pPr marL="0" indent="0">
              <a:buNone/>
            </a:pPr>
            <a:r>
              <a:rPr lang="en-US" altLang="ja-JP" sz="2000" dirty="0" smtClean="0"/>
              <a:t>	</a:t>
            </a:r>
            <a:r>
              <a:rPr lang="ja-JP" altLang="en-US" sz="2000" dirty="0"/>
              <a:t>　</a:t>
            </a:r>
            <a:endParaRPr lang="en-US" altLang="ja-JP" sz="2000" dirty="0" smtClean="0"/>
          </a:p>
          <a:p>
            <a:pPr marL="0" indent="0">
              <a:buNone/>
            </a:pPr>
            <a:endParaRPr lang="en-US" altLang="ja-JP" sz="2000" dirty="0" smtClean="0"/>
          </a:p>
          <a:p>
            <a:r>
              <a:rPr lang="ja-JP" altLang="en-US" sz="2800" dirty="0" smtClean="0"/>
              <a:t>これらのシステムを</a:t>
            </a:r>
            <a:r>
              <a:rPr lang="ja-JP" altLang="en-US" sz="2800" u="sng" dirty="0" smtClean="0">
                <a:solidFill>
                  <a:srgbClr val="FF0000"/>
                </a:solidFill>
              </a:rPr>
              <a:t>マイコン</a:t>
            </a:r>
            <a:r>
              <a:rPr lang="ja-JP" altLang="en-US" sz="2800" dirty="0" smtClean="0"/>
              <a:t>を用いて</a:t>
            </a:r>
            <a:r>
              <a:rPr lang="ja-JP" altLang="en-US" sz="2800" u="sng" dirty="0" smtClean="0">
                <a:solidFill>
                  <a:srgbClr val="FF0000"/>
                </a:solidFill>
              </a:rPr>
              <a:t>自動化</a:t>
            </a:r>
            <a:r>
              <a:rPr lang="ja-JP" altLang="en-US" sz="2800" dirty="0" smtClean="0"/>
              <a:t>した</a:t>
            </a:r>
            <a:endParaRPr lang="en-US" altLang="ja-JP" sz="2800" dirty="0" smtClean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endParaRPr lang="en-US" altLang="ja-JP" sz="2000" dirty="0" smtClean="0"/>
          </a:p>
          <a:p>
            <a:pPr marL="0" indent="0">
              <a:buNone/>
            </a:pPr>
            <a:endParaRPr lang="en-US" altLang="ja-JP" sz="20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063D2-9C86-4455-8E73-AF252622E07C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5" name="下矢印 4"/>
          <p:cNvSpPr/>
          <p:nvPr/>
        </p:nvSpPr>
        <p:spPr>
          <a:xfrm>
            <a:off x="3215854" y="3127403"/>
            <a:ext cx="170002" cy="3090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フローチャート: せん孔テープ 5"/>
          <p:cNvSpPr/>
          <p:nvPr/>
        </p:nvSpPr>
        <p:spPr>
          <a:xfrm>
            <a:off x="746974" y="5550651"/>
            <a:ext cx="7276563" cy="1043188"/>
          </a:xfrm>
          <a:prstGeom prst="flowChartPunchedTap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>
                <a:solidFill>
                  <a:srgbClr val="FF0000"/>
                </a:solidFill>
              </a:rPr>
              <a:t>本研究の目標を達成できた！</a:t>
            </a:r>
            <a:endParaRPr kumimoji="1" lang="ja-JP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87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632" y="350956"/>
            <a:ext cx="4878080" cy="65070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063D2-9C86-4455-8E73-AF252622E07C}" type="slidenum">
              <a:rPr lang="ja-JP" altLang="en-US" smtClean="0"/>
              <a:pPr/>
              <a:t>21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41678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>
                <a:solidFill>
                  <a:schemeClr val="tx1"/>
                </a:solidFill>
              </a:rPr>
              <a:t>やってることは水素だけじゃない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063D2-9C86-4455-8E73-AF252622E07C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540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solidFill>
                  <a:schemeClr val="tx1"/>
                </a:solidFill>
              </a:rPr>
              <a:t>水素のイメージ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063D2-9C86-4455-8E73-AF252622E07C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3910" y="1687193"/>
            <a:ext cx="5939049" cy="41984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ドーナツ 5"/>
          <p:cNvSpPr/>
          <p:nvPr/>
        </p:nvSpPr>
        <p:spPr>
          <a:xfrm>
            <a:off x="-4290" y="2060622"/>
            <a:ext cx="734095" cy="708339"/>
          </a:xfrm>
          <a:prstGeom prst="donut">
            <a:avLst>
              <a:gd name="adj" fmla="val 8477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>
              <a:solidFill>
                <a:schemeClr val="tx1"/>
              </a:solidFill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673" y="2987960"/>
            <a:ext cx="1302331" cy="28976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006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角丸四角形 17"/>
          <p:cNvSpPr/>
          <p:nvPr/>
        </p:nvSpPr>
        <p:spPr>
          <a:xfrm>
            <a:off x="472728" y="4071903"/>
            <a:ext cx="7468139" cy="2420972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solidFill>
                  <a:schemeClr val="tx1"/>
                </a:solidFill>
              </a:rPr>
              <a:t>水素って何に使われてるの？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806">
            <a:off x="828235" y="4228709"/>
            <a:ext cx="3393808" cy="1855989"/>
          </a:xfr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9984662" y="6492877"/>
            <a:ext cx="683339" cy="365125"/>
          </a:xfrm>
        </p:spPr>
        <p:txBody>
          <a:bodyPr/>
          <a:lstStyle/>
          <a:p>
            <a:fld id="{03E063D2-9C86-4455-8E73-AF252622E07C}" type="slidenum">
              <a:rPr kumimoji="1" lang="ja-JP" altLang="en-US" smtClean="0">
                <a:solidFill>
                  <a:schemeClr val="tx1"/>
                </a:solidFill>
              </a:rPr>
              <a:t>4</a:t>
            </a:fld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170087" y="6123543"/>
            <a:ext cx="3044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燃料電池自動車（</a:t>
            </a:r>
            <a:r>
              <a:rPr lang="en-US" altLang="ja-JP" dirty="0"/>
              <a:t>MIRAI</a:t>
            </a:r>
            <a:r>
              <a:rPr lang="ja-JP" altLang="en-US" dirty="0"/>
              <a:t>）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425" y="4145833"/>
            <a:ext cx="2557460" cy="1704973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5412635" y="6123543"/>
            <a:ext cx="1666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エネファーム</a:t>
            </a: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843" y="1062911"/>
            <a:ext cx="2118561" cy="13064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テキスト ボックス 9"/>
          <p:cNvSpPr txBox="1"/>
          <p:nvPr/>
        </p:nvSpPr>
        <p:spPr>
          <a:xfrm>
            <a:off x="3528810" y="2754398"/>
            <a:ext cx="2124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ロケットの燃料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844205" y="5820792"/>
            <a:ext cx="3181405" cy="438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051" dirty="0"/>
              <a:t>&lt;www.livic.co.jp/service/</a:t>
            </a:r>
            <a:r>
              <a:rPr lang="ja-JP" altLang="en-US" sz="1051" dirty="0"/>
              <a:t>エネファーム</a:t>
            </a:r>
            <a:r>
              <a:rPr lang="en-US" altLang="ja-JP" sz="1051" dirty="0"/>
              <a:t>/&gt;</a:t>
            </a:r>
          </a:p>
          <a:p>
            <a:endParaRPr lang="ja-JP" altLang="en-US" sz="12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-84096" y="3417977"/>
            <a:ext cx="10588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u="sng" dirty="0"/>
              <a:t>近年は</a:t>
            </a:r>
            <a:r>
              <a:rPr lang="ja-JP" altLang="en-US" sz="3600" u="sng" dirty="0">
                <a:solidFill>
                  <a:srgbClr val="FF0000"/>
                </a:solidFill>
              </a:rPr>
              <a:t>新しいエネルギー源</a:t>
            </a:r>
            <a:r>
              <a:rPr lang="ja-JP" altLang="en-US" sz="2400" u="sng" dirty="0"/>
              <a:t>として注目されている！</a:t>
            </a: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8" y="1044662"/>
            <a:ext cx="1846739" cy="13850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テキスト ボックス 13"/>
          <p:cNvSpPr txBox="1"/>
          <p:nvPr/>
        </p:nvSpPr>
        <p:spPr>
          <a:xfrm>
            <a:off x="946610" y="2785800"/>
            <a:ext cx="2124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石英ガラス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-12760" y="2469729"/>
            <a:ext cx="3765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000" dirty="0"/>
              <a:t>&lt;http://rikagaku-lab.com/products/quartz-glass&gt;</a:t>
            </a:r>
          </a:p>
          <a:p>
            <a:endParaRPr lang="ja-JP" altLang="en-US" sz="1000" dirty="0"/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522" y="1076118"/>
            <a:ext cx="1956089" cy="1301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テキスト ボックス 16"/>
          <p:cNvSpPr txBox="1"/>
          <p:nvPr/>
        </p:nvSpPr>
        <p:spPr>
          <a:xfrm>
            <a:off x="6613672" y="2766449"/>
            <a:ext cx="151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半導体</a:t>
            </a: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572109" y="5747791"/>
            <a:ext cx="3181405" cy="438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051" dirty="0"/>
              <a:t>&lt;https://toyota.jp/mirai/&gt;</a:t>
            </a:r>
          </a:p>
          <a:p>
            <a:endParaRPr lang="ja-JP" altLang="en-US" sz="1200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327247" y="2472156"/>
            <a:ext cx="3765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000" dirty="0"/>
              <a:t>&lt;http://www.jaxa.jp/index_j.html&gt;</a:t>
            </a:r>
          </a:p>
          <a:p>
            <a:endParaRPr lang="ja-JP" altLang="en-US" sz="10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6190299" y="2483171"/>
            <a:ext cx="1937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000" dirty="0"/>
              <a:t>&lt;http://www.hitachi.co.jp/&gt;</a:t>
            </a:r>
          </a:p>
          <a:p>
            <a:endParaRPr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3612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6" grpId="0"/>
      <p:bldP spid="8" grpId="0"/>
      <p:bldP spid="3" grpId="0"/>
      <p:bldP spid="12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063D2-9C86-4455-8E73-AF252622E07C}" type="slidenum">
              <a:rPr lang="ja-JP" altLang="en-US" smtClean="0"/>
              <a:pPr/>
              <a:t>5</a:t>
            </a:fld>
            <a:endParaRPr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700" y="2536879"/>
            <a:ext cx="3346563" cy="411884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130" y="2536879"/>
            <a:ext cx="3346563" cy="4118847"/>
          </a:xfrm>
          <a:prstGeom prst="rect">
            <a:avLst/>
          </a:prstGeom>
        </p:spPr>
      </p:pic>
      <p:sp>
        <p:nvSpPr>
          <p:cNvPr id="7" name="雲形吹き出し 6"/>
          <p:cNvSpPr/>
          <p:nvPr/>
        </p:nvSpPr>
        <p:spPr>
          <a:xfrm>
            <a:off x="-1137633" y="199235"/>
            <a:ext cx="6117464" cy="3786388"/>
          </a:xfrm>
          <a:prstGeom prst="cloudCallout">
            <a:avLst>
              <a:gd name="adj1" fmla="val 37852"/>
              <a:gd name="adj2" fmla="val 66591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-487939" y="1274749"/>
            <a:ext cx="5821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水素をエネルギーにする・・・？？？</a:t>
            </a: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96" y="1655203"/>
            <a:ext cx="1961704" cy="196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0721" y="2085734"/>
            <a:ext cx="6219232" cy="37315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solidFill>
                  <a:schemeClr val="tx1"/>
                </a:solidFill>
              </a:rPr>
              <a:t>水素から電気エネルギーを得る方法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063D2-9C86-4455-8E73-AF252622E07C}" type="slidenum">
              <a:rPr lang="ja-JP" altLang="en-US" smtClean="0"/>
              <a:pPr/>
              <a:t>6</a:t>
            </a:fld>
            <a:endParaRPr lang="ja-JP" altLang="en-US" dirty="0"/>
          </a:p>
        </p:txBody>
      </p:sp>
      <p:sp>
        <p:nvSpPr>
          <p:cNvPr id="5" name="額縁 4"/>
          <p:cNvSpPr/>
          <p:nvPr/>
        </p:nvSpPr>
        <p:spPr>
          <a:xfrm>
            <a:off x="5263168" y="2033133"/>
            <a:ext cx="5211651" cy="3868611"/>
          </a:xfrm>
          <a:prstGeom prst="bevel">
            <a:avLst>
              <a:gd name="adj" fmla="val 1959"/>
            </a:avLst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430592" y="2381841"/>
            <a:ext cx="50442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① </a:t>
            </a:r>
            <a:r>
              <a:rPr lang="ja-JP" altLang="en-US" sz="1600" dirty="0"/>
              <a:t>マイナス極で</a:t>
            </a:r>
            <a:r>
              <a:rPr lang="ja-JP" altLang="en-US" dirty="0"/>
              <a:t>水素が水素イオンに変化</a:t>
            </a:r>
            <a:endParaRPr lang="en-US" altLang="ja-JP" dirty="0"/>
          </a:p>
          <a:p>
            <a:endParaRPr lang="en-US" altLang="ja-JP" sz="900" dirty="0"/>
          </a:p>
          <a:p>
            <a:pPr algn="ctr"/>
            <a:r>
              <a:rPr lang="en-US" altLang="ja-JP" b="1" dirty="0"/>
              <a:t>H</a:t>
            </a:r>
            <a:r>
              <a:rPr lang="en-US" altLang="ja-JP" b="1" baseline="-25000" dirty="0"/>
              <a:t>2</a:t>
            </a:r>
            <a:r>
              <a:rPr lang="ja-JP" altLang="en-US" b="1" baseline="-25000" dirty="0"/>
              <a:t>　</a:t>
            </a:r>
            <a:r>
              <a:rPr lang="en-US" altLang="ja-JP" b="1" dirty="0"/>
              <a:t>→</a:t>
            </a:r>
            <a:r>
              <a:rPr lang="ja-JP" altLang="en-US" b="1" dirty="0"/>
              <a:t>　</a:t>
            </a:r>
            <a:r>
              <a:rPr lang="en-US" altLang="ja-JP" b="1" dirty="0"/>
              <a:t>2H</a:t>
            </a:r>
            <a:r>
              <a:rPr lang="en-US" altLang="ja-JP" b="1" baseline="30000" dirty="0"/>
              <a:t>+</a:t>
            </a:r>
            <a:r>
              <a:rPr lang="ja-JP" altLang="en-US" b="1" baseline="30000" dirty="0"/>
              <a:t>　</a:t>
            </a:r>
            <a:r>
              <a:rPr lang="ja-JP" altLang="en-US" b="1" dirty="0"/>
              <a:t>＋　</a:t>
            </a:r>
            <a:r>
              <a:rPr lang="en-US" altLang="ja-JP" b="1" dirty="0"/>
              <a:t>2e</a:t>
            </a:r>
            <a:r>
              <a:rPr lang="en-US" altLang="ja-JP" b="1" baseline="30000" dirty="0"/>
              <a:t>-</a:t>
            </a:r>
          </a:p>
          <a:p>
            <a:pPr algn="ctr"/>
            <a:endParaRPr lang="en-US" altLang="ja-JP" sz="900" dirty="0"/>
          </a:p>
          <a:p>
            <a:r>
              <a:rPr lang="ja-JP" altLang="en-US" dirty="0"/>
              <a:t>② </a:t>
            </a:r>
            <a:r>
              <a:rPr lang="ja-JP" altLang="en-US" sz="1600" dirty="0"/>
              <a:t>マイナス極で取り出された</a:t>
            </a:r>
            <a:r>
              <a:rPr lang="ja-JP" altLang="en-US" sz="2400" dirty="0">
                <a:solidFill>
                  <a:srgbClr val="FF0000"/>
                </a:solidFill>
              </a:rPr>
              <a:t>電子が</a:t>
            </a:r>
            <a:endParaRPr lang="en-US" altLang="ja-JP" sz="2400" dirty="0">
              <a:solidFill>
                <a:srgbClr val="FF0000"/>
              </a:solidFill>
            </a:endParaRPr>
          </a:p>
          <a:p>
            <a:r>
              <a:rPr lang="ja-JP" altLang="en-US" sz="2400" dirty="0">
                <a:solidFill>
                  <a:srgbClr val="FF0000"/>
                </a:solidFill>
              </a:rPr>
              <a:t>　プラス極へ流れる</a:t>
            </a:r>
            <a:r>
              <a:rPr lang="ja-JP" altLang="en-US" sz="1600" dirty="0"/>
              <a:t>ことで電気が発生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③ </a:t>
            </a:r>
            <a:r>
              <a:rPr lang="ja-JP" altLang="en-US" sz="1600" dirty="0"/>
              <a:t>電子を失った水素イオンは電解質層に侵入し</a:t>
            </a:r>
            <a:endParaRPr lang="en-US" altLang="ja-JP" sz="1600" dirty="0"/>
          </a:p>
          <a:p>
            <a:r>
              <a:rPr lang="en-US" altLang="ja-JP" sz="1600" dirty="0"/>
              <a:t>     </a:t>
            </a:r>
            <a:r>
              <a:rPr lang="ja-JP" altLang="en-US" sz="1600" dirty="0"/>
              <a:t>プラス極で</a:t>
            </a:r>
            <a:r>
              <a:rPr lang="ja-JP" altLang="en-US" sz="2400" dirty="0">
                <a:solidFill>
                  <a:srgbClr val="FF0000"/>
                </a:solidFill>
              </a:rPr>
              <a:t>酸素と結合して水となる</a:t>
            </a:r>
            <a:endParaRPr lang="en-US" altLang="ja-JP" sz="2400" dirty="0">
              <a:solidFill>
                <a:srgbClr val="FF0000"/>
              </a:solidFill>
            </a:endParaRPr>
          </a:p>
          <a:p>
            <a:endParaRPr lang="en-US" altLang="ja-JP" sz="900" dirty="0"/>
          </a:p>
          <a:p>
            <a:endParaRPr lang="en-US" altLang="ja-JP" sz="900" dirty="0"/>
          </a:p>
          <a:p>
            <a:pPr algn="ctr"/>
            <a:r>
              <a:rPr lang="en-US" altLang="ja-JP" b="1" dirty="0"/>
              <a:t>2H</a:t>
            </a:r>
            <a:r>
              <a:rPr lang="en-US" altLang="ja-JP" b="1" baseline="30000" dirty="0"/>
              <a:t>+</a:t>
            </a:r>
            <a:r>
              <a:rPr lang="ja-JP" altLang="en-US" b="1" dirty="0"/>
              <a:t>＋</a:t>
            </a:r>
            <a:r>
              <a:rPr lang="en-US" altLang="ja-JP" b="1" dirty="0"/>
              <a:t>2e</a:t>
            </a:r>
            <a:r>
              <a:rPr lang="en-US" altLang="ja-JP" b="1" baseline="30000" dirty="0"/>
              <a:t>-</a:t>
            </a:r>
            <a:r>
              <a:rPr lang="ja-JP" altLang="en-US" b="1" dirty="0"/>
              <a:t>＋</a:t>
            </a:r>
            <a:r>
              <a:rPr lang="en-US" altLang="ja-JP" b="1" dirty="0"/>
              <a:t>1/2O</a:t>
            </a:r>
            <a:r>
              <a:rPr lang="en-US" altLang="ja-JP" b="1" baseline="-25000" dirty="0"/>
              <a:t>2</a:t>
            </a:r>
            <a:r>
              <a:rPr lang="en-US" altLang="ja-JP" b="1" dirty="0"/>
              <a:t>→H</a:t>
            </a:r>
            <a:r>
              <a:rPr lang="en-US" altLang="ja-JP" b="1" baseline="-25000" dirty="0"/>
              <a:t>2</a:t>
            </a:r>
            <a:r>
              <a:rPr lang="en-US" altLang="ja-JP" b="1" dirty="0"/>
              <a:t>O</a:t>
            </a:r>
            <a:endParaRPr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-116295" y="5857064"/>
            <a:ext cx="4110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&lt;http://hydrogen-navi.jp/fcv/fuelcell.html&gt;</a:t>
            </a:r>
            <a:endParaRPr lang="ja-JP" altLang="en-US" sz="14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85139" y="369791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/>
              <a:t>①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218326" y="409100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/>
              <a:t>③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103791" y="217020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/>
              <a:t>②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891951" y="1274936"/>
            <a:ext cx="6845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u="sng" dirty="0"/>
              <a:t>燃料電池（</a:t>
            </a:r>
            <a:r>
              <a:rPr lang="en-US" altLang="ja-JP" sz="4000" u="sng" dirty="0"/>
              <a:t>Fuel</a:t>
            </a:r>
            <a:r>
              <a:rPr lang="ja-JP" altLang="en-US" sz="4000" u="sng" dirty="0"/>
              <a:t>　</a:t>
            </a:r>
            <a:r>
              <a:rPr lang="en-US" altLang="ja-JP" sz="4000" u="sng" dirty="0"/>
              <a:t>Cell)</a:t>
            </a:r>
            <a:endParaRPr lang="ja-JP" altLang="en-US" sz="4000" u="sng" dirty="0"/>
          </a:p>
        </p:txBody>
      </p:sp>
    </p:spTree>
    <p:extLst>
      <p:ext uri="{BB962C8B-B14F-4D97-AF65-F5344CB8AC3E}">
        <p14:creationId xmlns:p14="http://schemas.microsoft.com/office/powerpoint/2010/main" val="352261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solidFill>
                  <a:schemeClr val="tx1"/>
                </a:solidFill>
              </a:rPr>
              <a:t>燃料電池の特徴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063D2-9C86-4455-8E73-AF252622E07C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98621" y="4378666"/>
            <a:ext cx="55693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dirty="0"/>
              <a:t>&lt;https://Panasonic.biz/appliance/FC/about_fuelcells/detail.html&gt;</a:t>
            </a:r>
            <a:endParaRPr lang="ja-JP" altLang="en-US" sz="11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51"/>
          <a:stretch/>
        </p:blipFill>
        <p:spPr>
          <a:xfrm>
            <a:off x="4059811" y="848665"/>
            <a:ext cx="6266520" cy="35108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テキスト ボックス 11"/>
          <p:cNvSpPr txBox="1"/>
          <p:nvPr/>
        </p:nvSpPr>
        <p:spPr>
          <a:xfrm>
            <a:off x="-1098995" y="1464241"/>
            <a:ext cx="5409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-1033530" y="1609795"/>
            <a:ext cx="560875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ja-JP" altLang="en-US" sz="2800" dirty="0"/>
              <a:t> </a:t>
            </a:r>
            <a:r>
              <a:rPr lang="ja-JP" altLang="en-US" sz="3200" dirty="0"/>
              <a:t>発電効率が良い</a:t>
            </a:r>
            <a:endParaRPr lang="en-US" altLang="ja-JP" sz="3200" dirty="0"/>
          </a:p>
          <a:p>
            <a:endParaRPr lang="en-US" altLang="ja-JP" sz="600" dirty="0">
              <a:solidFill>
                <a:srgbClr val="FF0000"/>
              </a:solidFill>
            </a:endParaRPr>
          </a:p>
          <a:p>
            <a:pPr lvl="1"/>
            <a:r>
              <a:rPr lang="ja-JP" altLang="en-US" sz="1600" dirty="0"/>
              <a:t>化学反応のエネルギーが直接電気に</a:t>
            </a:r>
            <a:endParaRPr lang="en-US" altLang="ja-JP" sz="1600" dirty="0"/>
          </a:p>
          <a:p>
            <a:pPr lvl="1"/>
            <a:r>
              <a:rPr lang="ja-JP" altLang="en-US" sz="1600" dirty="0"/>
              <a:t>変わるので</a:t>
            </a:r>
            <a:r>
              <a:rPr lang="ja-JP" altLang="en-US" sz="2400" u="sng" dirty="0">
                <a:solidFill>
                  <a:srgbClr val="FF0000"/>
                </a:solidFill>
              </a:rPr>
              <a:t>エネルギーロスが少ない</a:t>
            </a:r>
            <a:endParaRPr lang="en-US" altLang="ja-JP" sz="2000" u="sng" dirty="0">
              <a:solidFill>
                <a:srgbClr val="FF0000"/>
              </a:solidFill>
            </a:endParaRPr>
          </a:p>
          <a:p>
            <a:pPr marL="285744" indent="-285744">
              <a:buFont typeface="Wingdings" panose="05000000000000000000" pitchFamily="2" charset="2"/>
              <a:buChar char="u"/>
            </a:pPr>
            <a:endParaRPr lang="en-US" altLang="ja-JP" sz="1600" dirty="0"/>
          </a:p>
          <a:p>
            <a:pPr marL="285744" indent="-285744">
              <a:buFont typeface="Wingdings" panose="05000000000000000000" pitchFamily="2" charset="2"/>
              <a:buChar char="u"/>
            </a:pPr>
            <a:endParaRPr lang="en-US" altLang="ja-JP" dirty="0"/>
          </a:p>
          <a:p>
            <a:pPr marL="285744" indent="-285744"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ja-JP" altLang="en-US" sz="3200" dirty="0"/>
              <a:t>環境に優しい</a:t>
            </a:r>
            <a:endParaRPr lang="en-US" altLang="ja-JP" sz="3200" dirty="0"/>
          </a:p>
          <a:p>
            <a:pPr lvl="1"/>
            <a:endParaRPr lang="en-US" altLang="ja-JP" sz="600" dirty="0"/>
          </a:p>
          <a:p>
            <a:pPr lvl="1"/>
            <a:r>
              <a:rPr lang="ja-JP" altLang="en-US" sz="1600" dirty="0"/>
              <a:t>発電時に有害な副産物を排出せず</a:t>
            </a:r>
            <a:endParaRPr lang="en-US" altLang="ja-JP" sz="1600" dirty="0"/>
          </a:p>
          <a:p>
            <a:pPr lvl="1"/>
            <a:r>
              <a:rPr lang="ja-JP" altLang="en-US" sz="2400" u="sng" dirty="0">
                <a:solidFill>
                  <a:srgbClr val="FF0000"/>
                </a:solidFill>
              </a:rPr>
              <a:t>水のみ</a:t>
            </a:r>
            <a:r>
              <a:rPr lang="ja-JP" altLang="en-US" sz="1600" dirty="0"/>
              <a:t>生成する</a:t>
            </a:r>
            <a:endParaRPr lang="en-US" altLang="ja-JP" sz="1600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marL="285744" indent="-285744"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US" altLang="ja-JP" sz="2800" dirty="0"/>
              <a:t> </a:t>
            </a:r>
            <a:r>
              <a:rPr lang="ja-JP" altLang="en-US" sz="2800" dirty="0"/>
              <a:t>安定供給が見込める</a:t>
            </a:r>
            <a:endParaRPr lang="en-US" altLang="ja-JP" sz="600" dirty="0"/>
          </a:p>
          <a:p>
            <a:pPr lvl="1"/>
            <a:endParaRPr lang="en-US" altLang="ja-JP" sz="600" dirty="0"/>
          </a:p>
          <a:p>
            <a:pPr lvl="1"/>
            <a:r>
              <a:rPr lang="ja-JP" altLang="en-US" sz="2400" u="sng" dirty="0">
                <a:solidFill>
                  <a:srgbClr val="FF0000"/>
                </a:solidFill>
              </a:rPr>
              <a:t>水素</a:t>
            </a:r>
            <a:r>
              <a:rPr lang="ja-JP" altLang="en-US" sz="1600" dirty="0"/>
              <a:t>と</a:t>
            </a:r>
            <a:r>
              <a:rPr lang="ja-JP" altLang="en-US" sz="2400" u="sng" dirty="0">
                <a:solidFill>
                  <a:srgbClr val="FF0000"/>
                </a:solidFill>
              </a:rPr>
              <a:t>酸素</a:t>
            </a:r>
            <a:r>
              <a:rPr lang="ja-JP" altLang="en-US" sz="1600" dirty="0"/>
              <a:t>があれば発電可能</a:t>
            </a:r>
            <a:endParaRPr lang="en-US" altLang="ja-JP" sz="1600" dirty="0"/>
          </a:p>
          <a:p>
            <a:pPr lvl="1"/>
            <a:r>
              <a:rPr lang="ja-JP" altLang="en-US" sz="1600" dirty="0"/>
              <a:t>化石燃料やウランなどを使用しない</a:t>
            </a:r>
            <a:endParaRPr lang="en-US" altLang="ja-JP" sz="1600" dirty="0"/>
          </a:p>
        </p:txBody>
      </p:sp>
      <p:sp>
        <p:nvSpPr>
          <p:cNvPr id="14" name="右矢印 13"/>
          <p:cNvSpPr/>
          <p:nvPr/>
        </p:nvSpPr>
        <p:spPr>
          <a:xfrm>
            <a:off x="3464803" y="543935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6" name="角丸四角形 15"/>
          <p:cNvSpPr/>
          <p:nvPr/>
        </p:nvSpPr>
        <p:spPr>
          <a:xfrm>
            <a:off x="4757640" y="5241962"/>
            <a:ext cx="5227023" cy="87941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</a:rPr>
              <a:t>水素を用意すれば使える！</a:t>
            </a:r>
          </a:p>
        </p:txBody>
      </p:sp>
    </p:spTree>
    <p:extLst>
      <p:ext uri="{BB962C8B-B14F-4D97-AF65-F5344CB8AC3E}">
        <p14:creationId xmlns:p14="http://schemas.microsoft.com/office/powerpoint/2010/main" val="397888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角丸四角形 16"/>
          <p:cNvSpPr/>
          <p:nvPr/>
        </p:nvSpPr>
        <p:spPr>
          <a:xfrm>
            <a:off x="-1305864" y="2820399"/>
            <a:ext cx="5510589" cy="774820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solidFill>
                  <a:schemeClr val="tx1"/>
                </a:solidFill>
              </a:rPr>
              <a:t>水素の生成方法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063D2-9C86-4455-8E73-AF252622E07C}" type="slidenum">
              <a:rPr lang="ja-JP" altLang="en-US" smtClean="0"/>
              <a:pPr/>
              <a:t>8</a:t>
            </a:fld>
            <a:endParaRPr lang="ja-JP" altLang="en-US" dirty="0"/>
          </a:p>
        </p:txBody>
      </p:sp>
      <p:sp>
        <p:nvSpPr>
          <p:cNvPr id="5" name="角丸四角形 4"/>
          <p:cNvSpPr/>
          <p:nvPr/>
        </p:nvSpPr>
        <p:spPr>
          <a:xfrm>
            <a:off x="-1271650" y="1876731"/>
            <a:ext cx="5510589" cy="774820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-738564" y="2097554"/>
            <a:ext cx="4841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石油・天然ガスなどの化石燃料から取り出す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-90198" y="3032921"/>
            <a:ext cx="4159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製鉄所や化学工場の副産物</a:t>
            </a:r>
          </a:p>
        </p:txBody>
      </p:sp>
      <p:sp>
        <p:nvSpPr>
          <p:cNvPr id="18" name="角丸四角形 17"/>
          <p:cNvSpPr/>
          <p:nvPr/>
        </p:nvSpPr>
        <p:spPr>
          <a:xfrm>
            <a:off x="-1271650" y="4917754"/>
            <a:ext cx="5510589" cy="774820"/>
          </a:xfrm>
          <a:prstGeom prst="roundRect">
            <a:avLst/>
          </a:prstGeom>
          <a:ln w="762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dirty="0"/>
              <a:t>水の電気分解</a:t>
            </a:r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899" y="1876732"/>
            <a:ext cx="5840575" cy="38158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テキスト ボックス 19"/>
          <p:cNvSpPr txBox="1"/>
          <p:nvPr/>
        </p:nvSpPr>
        <p:spPr>
          <a:xfrm>
            <a:off x="5098621" y="5692574"/>
            <a:ext cx="55693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dirty="0"/>
              <a:t>&lt;https://ourworld.unu.edu/jp/renewable-hydrogen-key-to-a-new-civilization&gt;</a:t>
            </a:r>
            <a:endParaRPr lang="ja-JP" altLang="en-US" sz="1100" dirty="0"/>
          </a:p>
        </p:txBody>
      </p:sp>
      <p:sp>
        <p:nvSpPr>
          <p:cNvPr id="21" name="フローチャート: 結合子 20"/>
          <p:cNvSpPr/>
          <p:nvPr/>
        </p:nvSpPr>
        <p:spPr>
          <a:xfrm>
            <a:off x="1184834" y="3845297"/>
            <a:ext cx="141667" cy="128789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2" name="フローチャート: 結合子 21"/>
          <p:cNvSpPr/>
          <p:nvPr/>
        </p:nvSpPr>
        <p:spPr>
          <a:xfrm>
            <a:off x="1189126" y="4206859"/>
            <a:ext cx="141667" cy="128789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3" name="フローチャート: 結合子 22"/>
          <p:cNvSpPr/>
          <p:nvPr/>
        </p:nvSpPr>
        <p:spPr>
          <a:xfrm>
            <a:off x="1192230" y="4538889"/>
            <a:ext cx="141667" cy="128789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977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29663" y="198967"/>
            <a:ext cx="8596668" cy="1320800"/>
          </a:xfrm>
        </p:spPr>
        <p:txBody>
          <a:bodyPr/>
          <a:lstStyle/>
          <a:p>
            <a:r>
              <a:rPr kumimoji="1" lang="ja-JP" altLang="en-US" dirty="0" smtClean="0">
                <a:solidFill>
                  <a:schemeClr val="tx1"/>
                </a:solidFill>
              </a:rPr>
              <a:t>研究の目的と目標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-808028" y="550276"/>
            <a:ext cx="10475771" cy="3880773"/>
          </a:xfrm>
        </p:spPr>
        <p:txBody>
          <a:bodyPr/>
          <a:lstStyle/>
          <a:p>
            <a:endParaRPr lang="en-US" altLang="ja-JP" dirty="0" smtClean="0"/>
          </a:p>
          <a:p>
            <a:endParaRPr lang="en-US" altLang="ja-JP" dirty="0" smtClean="0"/>
          </a:p>
          <a:p>
            <a:r>
              <a:rPr lang="ja-JP" altLang="en-US" sz="2800" dirty="0"/>
              <a:t>水の電気分解で水素を生成し，どれだけ水素が</a:t>
            </a:r>
            <a:endParaRPr lang="en-US" altLang="ja-JP" sz="2800" dirty="0"/>
          </a:p>
          <a:p>
            <a:pPr marL="0" indent="0">
              <a:buNone/>
            </a:pPr>
            <a:r>
              <a:rPr lang="ja-JP" altLang="en-US" sz="2800" dirty="0"/>
              <a:t>　生成されたかを正確に知りたい</a:t>
            </a:r>
            <a:endParaRPr lang="en-US" altLang="ja-JP" sz="2800" dirty="0"/>
          </a:p>
          <a:p>
            <a:endParaRPr lang="en-US" altLang="ja-JP" sz="900" dirty="0"/>
          </a:p>
          <a:p>
            <a:r>
              <a:rPr lang="ja-JP" altLang="en-US" sz="2800" dirty="0"/>
              <a:t>長時間における生成・生成量の計測を</a:t>
            </a:r>
            <a:endParaRPr lang="en-US" altLang="ja-JP" sz="2800" dirty="0"/>
          </a:p>
          <a:p>
            <a:pPr marL="0" indent="0">
              <a:buNone/>
            </a:pPr>
            <a:r>
              <a:rPr lang="en-US" altLang="ja-JP" sz="2800" dirty="0"/>
              <a:t>   </a:t>
            </a:r>
            <a:r>
              <a:rPr lang="ja-JP" altLang="en-US" sz="2800" dirty="0"/>
              <a:t>実現できるようにしたい</a:t>
            </a:r>
            <a:endParaRPr lang="en-US" altLang="ja-JP" sz="2800" dirty="0"/>
          </a:p>
          <a:p>
            <a:endParaRPr lang="en-US" altLang="ja-JP" sz="2800" dirty="0"/>
          </a:p>
          <a:p>
            <a:pPr marL="0" indent="0">
              <a:buNone/>
            </a:pPr>
            <a:endParaRPr lang="en-US" altLang="ja-JP" sz="2800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063D2-9C86-4455-8E73-AF252622E07C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6" name="右矢印 5"/>
          <p:cNvSpPr/>
          <p:nvPr/>
        </p:nvSpPr>
        <p:spPr>
          <a:xfrm rot="5400000">
            <a:off x="3162599" y="3353794"/>
            <a:ext cx="1010992" cy="1909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961625" y="5171663"/>
            <a:ext cx="6606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/>
              <a:t>水素の生成・生成量の計測を</a:t>
            </a:r>
            <a:endParaRPr lang="en-US" altLang="ja-JP" sz="3600" dirty="0"/>
          </a:p>
          <a:p>
            <a:r>
              <a:rPr lang="ja-JP" altLang="en-US" sz="3600" dirty="0"/>
              <a:t>自動で行うシステムの開発</a:t>
            </a:r>
          </a:p>
        </p:txBody>
      </p:sp>
    </p:spTree>
    <p:extLst>
      <p:ext uri="{BB962C8B-B14F-4D97-AF65-F5344CB8AC3E}">
        <p14:creationId xmlns:p14="http://schemas.microsoft.com/office/powerpoint/2010/main" val="74771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ファセット">
  <a:themeElements>
    <a:clrScheme name="ファセット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ファセット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ファセッ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11495</TotalTime>
  <Words>504</Words>
  <Application>Microsoft Office PowerPoint</Application>
  <PresentationFormat>画面に合わせる (4:3)</PresentationFormat>
  <Paragraphs>174</Paragraphs>
  <Slides>22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31" baseType="lpstr">
      <vt:lpstr>HGP創英角ﾎﾟｯﾌﾟ体</vt:lpstr>
      <vt:lpstr>ＭＳ Ｐゴシック</vt:lpstr>
      <vt:lpstr>メイリオ</vt:lpstr>
      <vt:lpstr>Arial</vt:lpstr>
      <vt:lpstr>Calibri</vt:lpstr>
      <vt:lpstr>Trebuchet MS</vt:lpstr>
      <vt:lpstr>Wingdings</vt:lpstr>
      <vt:lpstr>Wingdings 3</vt:lpstr>
      <vt:lpstr>ファセット</vt:lpstr>
      <vt:lpstr>水素の生成量を自動で 　　計測するシステムの開発</vt:lpstr>
      <vt:lpstr>目次 </vt:lpstr>
      <vt:lpstr>水素のイメージ</vt:lpstr>
      <vt:lpstr>水素って何に使われてるの？</vt:lpstr>
      <vt:lpstr>PowerPoint プレゼンテーション</vt:lpstr>
      <vt:lpstr>水素から電気エネルギーを得る方法</vt:lpstr>
      <vt:lpstr>燃料電池の特徴</vt:lpstr>
      <vt:lpstr>水素の生成方法</vt:lpstr>
      <vt:lpstr>研究の目的と目標</vt:lpstr>
      <vt:lpstr>水の電気分解のしくみ</vt:lpstr>
      <vt:lpstr>電気分解による水素の生成・収集 </vt:lpstr>
      <vt:lpstr>問題点</vt:lpstr>
      <vt:lpstr>どうやって水位を一致させる？</vt:lpstr>
      <vt:lpstr>PowerPoint プレゼンテーション</vt:lpstr>
      <vt:lpstr>自動化を担う者たち</vt:lpstr>
      <vt:lpstr>PowerPoint プレゼンテーション</vt:lpstr>
      <vt:lpstr>水位が一致しない・・・</vt:lpstr>
      <vt:lpstr>PowerPoint プレゼンテーション</vt:lpstr>
      <vt:lpstr>結果</vt:lpstr>
      <vt:lpstr>まとめ</vt:lpstr>
      <vt:lpstr>PowerPoint プレゼンテーション</vt:lpstr>
      <vt:lpstr>やってることは水素だけじゃない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大畑 貴弘</dc:creator>
  <cp:lastModifiedBy>大畑 貴弘</cp:lastModifiedBy>
  <cp:revision>151</cp:revision>
  <dcterms:created xsi:type="dcterms:W3CDTF">2019-05-16T09:34:04Z</dcterms:created>
  <dcterms:modified xsi:type="dcterms:W3CDTF">2019-05-29T05:33:47Z</dcterms:modified>
</cp:coreProperties>
</file>